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8" r:id="rId5"/>
  </p:sldIdLst>
  <p:sldSz cx="12192000" cy="6858000"/>
  <p:notesSz cx="6858000" cy="9144000"/>
  <p:defaultText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B6FF"/>
    <a:srgbClr val="01855D"/>
    <a:srgbClr val="6E3477"/>
    <a:srgbClr val="004AAD"/>
    <a:srgbClr val="F3E7F5"/>
    <a:srgbClr val="E1FF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F8F37-666A-3F40-BA69-095279B58DB8}" v="8" dt="2024-08-28T11:00:03.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p:restoredTop sz="94669"/>
  </p:normalViewPr>
  <p:slideViewPr>
    <p:cSldViewPr snapToGrid="0" snapToObjects="1">
      <p:cViewPr varScale="1">
        <p:scale>
          <a:sx n="114" d="100"/>
          <a:sy n="114" d="100"/>
        </p:scale>
        <p:origin x="7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B18589-8C09-4B42-A6BB-914FCF8A5223}" type="datetimeFigureOut">
              <a:rPr lang="en-GR" smtClean="0"/>
              <a:t>8/28/24</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DFDFEF-FC6F-1C49-AE4B-37ADED6BD087}" type="slidenum">
              <a:rPr lang="en-GR" smtClean="0"/>
              <a:t>‹#›</a:t>
            </a:fld>
            <a:endParaRPr lang="en-GR"/>
          </a:p>
        </p:txBody>
      </p:sp>
    </p:spTree>
    <p:extLst>
      <p:ext uri="{BB962C8B-B14F-4D97-AF65-F5344CB8AC3E}">
        <p14:creationId xmlns:p14="http://schemas.microsoft.com/office/powerpoint/2010/main" val="1295507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7938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0CA6E-143E-7B4F-9821-0DD041CF42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R"/>
          </a:p>
        </p:txBody>
      </p:sp>
      <p:sp>
        <p:nvSpPr>
          <p:cNvPr id="3" name="Subtitle 2">
            <a:extLst>
              <a:ext uri="{FF2B5EF4-FFF2-40B4-BE49-F238E27FC236}">
                <a16:creationId xmlns:a16="http://schemas.microsoft.com/office/drawing/2014/main" id="{DB3889D1-523D-D04E-968D-F7D85B2694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
        <p:nvSpPr>
          <p:cNvPr id="4" name="Date Placeholder 3">
            <a:extLst>
              <a:ext uri="{FF2B5EF4-FFF2-40B4-BE49-F238E27FC236}">
                <a16:creationId xmlns:a16="http://schemas.microsoft.com/office/drawing/2014/main" id="{C4B79574-61C8-7F4E-A3FD-DE0839F76D58}"/>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5" name="Footer Placeholder 4">
            <a:extLst>
              <a:ext uri="{FF2B5EF4-FFF2-40B4-BE49-F238E27FC236}">
                <a16:creationId xmlns:a16="http://schemas.microsoft.com/office/drawing/2014/main" id="{FD28842E-75C8-7248-9513-47BEB2421543}"/>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FC966C49-C57E-7048-A555-9732F4153A93}"/>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139546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48EB-B90C-ED46-B576-B8AF6A315499}"/>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F33213BD-24FA-8044-B595-C16DAAF5B7E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4845BAB3-8440-1744-AA33-FBB9A1D4A23A}"/>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5" name="Footer Placeholder 4">
            <a:extLst>
              <a:ext uri="{FF2B5EF4-FFF2-40B4-BE49-F238E27FC236}">
                <a16:creationId xmlns:a16="http://schemas.microsoft.com/office/drawing/2014/main" id="{8EDBB34E-5C1E-C849-9550-48C0EE2EE100}"/>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B391CF7D-0F9A-B24A-BADB-FD165FBA72D6}"/>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3377584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9ACD-0A98-F442-86CE-F03195ADFA2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R"/>
          </a:p>
        </p:txBody>
      </p:sp>
      <p:sp>
        <p:nvSpPr>
          <p:cNvPr id="3" name="Text Placeholder 2">
            <a:extLst>
              <a:ext uri="{FF2B5EF4-FFF2-40B4-BE49-F238E27FC236}">
                <a16:creationId xmlns:a16="http://schemas.microsoft.com/office/drawing/2014/main" id="{158AC79B-C3A7-6249-9548-7E6F335B48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89E9E68-538E-6143-B3C0-0CE9BA1D480C}"/>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5" name="Footer Placeholder 4">
            <a:extLst>
              <a:ext uri="{FF2B5EF4-FFF2-40B4-BE49-F238E27FC236}">
                <a16:creationId xmlns:a16="http://schemas.microsoft.com/office/drawing/2014/main" id="{B2FB277F-3CC4-0645-84F4-E3D40B1A94C3}"/>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9FE5136D-4B8C-5248-B237-E701D460D316}"/>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419821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6F6FF-0FBD-794B-A8C6-BA213999A662}"/>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70F16F22-F62B-7449-B88E-469AA2A2A65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Content Placeholder 3">
            <a:extLst>
              <a:ext uri="{FF2B5EF4-FFF2-40B4-BE49-F238E27FC236}">
                <a16:creationId xmlns:a16="http://schemas.microsoft.com/office/drawing/2014/main" id="{E1F8F073-CAB5-404C-A8AE-0FBE7F85521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Date Placeholder 4">
            <a:extLst>
              <a:ext uri="{FF2B5EF4-FFF2-40B4-BE49-F238E27FC236}">
                <a16:creationId xmlns:a16="http://schemas.microsoft.com/office/drawing/2014/main" id="{15FE1A08-C208-784B-966A-D19F4DF517C1}"/>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6" name="Footer Placeholder 5">
            <a:extLst>
              <a:ext uri="{FF2B5EF4-FFF2-40B4-BE49-F238E27FC236}">
                <a16:creationId xmlns:a16="http://schemas.microsoft.com/office/drawing/2014/main" id="{764B1F33-84E5-F845-8329-9564FC52BE42}"/>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FA776BD2-C56B-B04B-83C4-7940C99CA125}"/>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411818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164E-CEC2-4B45-884F-89155724D00C}"/>
              </a:ext>
            </a:extLst>
          </p:cNvPr>
          <p:cNvSpPr>
            <a:spLocks noGrp="1"/>
          </p:cNvSpPr>
          <p:nvPr>
            <p:ph type="title"/>
          </p:nvPr>
        </p:nvSpPr>
        <p:spPr>
          <a:xfrm>
            <a:off x="839788" y="365125"/>
            <a:ext cx="10515600" cy="1325563"/>
          </a:xfrm>
        </p:spPr>
        <p:txBody>
          <a:bodyPr/>
          <a:lstStyle/>
          <a:p>
            <a:r>
              <a:rPr lang="en-GB"/>
              <a:t>Click to edit Master title style</a:t>
            </a:r>
            <a:endParaRPr lang="en-GR"/>
          </a:p>
        </p:txBody>
      </p:sp>
      <p:sp>
        <p:nvSpPr>
          <p:cNvPr id="3" name="Text Placeholder 2">
            <a:extLst>
              <a:ext uri="{FF2B5EF4-FFF2-40B4-BE49-F238E27FC236}">
                <a16:creationId xmlns:a16="http://schemas.microsoft.com/office/drawing/2014/main" id="{46BE9BF7-5BE9-7C41-BB55-A5C34FF0A3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4E1355-F004-9F49-A064-6470E16D764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Text Placeholder 4">
            <a:extLst>
              <a:ext uri="{FF2B5EF4-FFF2-40B4-BE49-F238E27FC236}">
                <a16:creationId xmlns:a16="http://schemas.microsoft.com/office/drawing/2014/main" id="{7DF58EE0-B311-E440-B943-6162448591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CC0A2B5-DBD8-1C46-A4F2-7751F25250B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7" name="Date Placeholder 6">
            <a:extLst>
              <a:ext uri="{FF2B5EF4-FFF2-40B4-BE49-F238E27FC236}">
                <a16:creationId xmlns:a16="http://schemas.microsoft.com/office/drawing/2014/main" id="{07705683-AE28-8E4C-943B-2F78F8E6708B}"/>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8" name="Footer Placeholder 7">
            <a:extLst>
              <a:ext uri="{FF2B5EF4-FFF2-40B4-BE49-F238E27FC236}">
                <a16:creationId xmlns:a16="http://schemas.microsoft.com/office/drawing/2014/main" id="{531BC4CE-8B65-A443-B364-D401AD97B2B1}"/>
              </a:ext>
            </a:extLst>
          </p:cNvPr>
          <p:cNvSpPr>
            <a:spLocks noGrp="1"/>
          </p:cNvSpPr>
          <p:nvPr>
            <p:ph type="ftr" sz="quarter" idx="11"/>
          </p:nvPr>
        </p:nvSpPr>
        <p:spPr/>
        <p:txBody>
          <a:bodyPr/>
          <a:lstStyle/>
          <a:p>
            <a:endParaRPr lang="en-GR"/>
          </a:p>
        </p:txBody>
      </p:sp>
      <p:sp>
        <p:nvSpPr>
          <p:cNvPr id="9" name="Slide Number Placeholder 8">
            <a:extLst>
              <a:ext uri="{FF2B5EF4-FFF2-40B4-BE49-F238E27FC236}">
                <a16:creationId xmlns:a16="http://schemas.microsoft.com/office/drawing/2014/main" id="{FFB8EBC4-32C5-234D-B83B-730899C49DA6}"/>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268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44A46-F0A3-134C-A74A-03BD68C52FA3}"/>
              </a:ext>
            </a:extLst>
          </p:cNvPr>
          <p:cNvSpPr>
            <a:spLocks noGrp="1"/>
          </p:cNvSpPr>
          <p:nvPr>
            <p:ph type="title"/>
          </p:nvPr>
        </p:nvSpPr>
        <p:spPr/>
        <p:txBody>
          <a:bodyPr/>
          <a:lstStyle/>
          <a:p>
            <a:r>
              <a:rPr lang="en-GB"/>
              <a:t>Click to edit Master title style</a:t>
            </a:r>
            <a:endParaRPr lang="en-GR"/>
          </a:p>
        </p:txBody>
      </p:sp>
      <p:sp>
        <p:nvSpPr>
          <p:cNvPr id="3" name="Date Placeholder 2">
            <a:extLst>
              <a:ext uri="{FF2B5EF4-FFF2-40B4-BE49-F238E27FC236}">
                <a16:creationId xmlns:a16="http://schemas.microsoft.com/office/drawing/2014/main" id="{07355FB4-7839-314F-BBFB-999C286F27B5}"/>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4" name="Footer Placeholder 3">
            <a:extLst>
              <a:ext uri="{FF2B5EF4-FFF2-40B4-BE49-F238E27FC236}">
                <a16:creationId xmlns:a16="http://schemas.microsoft.com/office/drawing/2014/main" id="{4D9D64CE-AF48-2548-B07B-FA39D240284B}"/>
              </a:ext>
            </a:extLst>
          </p:cNvPr>
          <p:cNvSpPr>
            <a:spLocks noGrp="1"/>
          </p:cNvSpPr>
          <p:nvPr>
            <p:ph type="ftr" sz="quarter" idx="11"/>
          </p:nvPr>
        </p:nvSpPr>
        <p:spPr/>
        <p:txBody>
          <a:bodyPr/>
          <a:lstStyle/>
          <a:p>
            <a:endParaRPr lang="en-GR"/>
          </a:p>
        </p:txBody>
      </p:sp>
      <p:sp>
        <p:nvSpPr>
          <p:cNvPr id="5" name="Slide Number Placeholder 4">
            <a:extLst>
              <a:ext uri="{FF2B5EF4-FFF2-40B4-BE49-F238E27FC236}">
                <a16:creationId xmlns:a16="http://schemas.microsoft.com/office/drawing/2014/main" id="{AE385818-BF9C-EF4A-8CD6-FB8B2243F3DF}"/>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2255017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76F866-3D77-2F42-8598-03BEC180D12D}"/>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3" name="Footer Placeholder 2">
            <a:extLst>
              <a:ext uri="{FF2B5EF4-FFF2-40B4-BE49-F238E27FC236}">
                <a16:creationId xmlns:a16="http://schemas.microsoft.com/office/drawing/2014/main" id="{5DEEFA91-2337-5E46-95E8-0980F616EB64}"/>
              </a:ext>
            </a:extLst>
          </p:cNvPr>
          <p:cNvSpPr>
            <a:spLocks noGrp="1"/>
          </p:cNvSpPr>
          <p:nvPr>
            <p:ph type="ftr" sz="quarter" idx="11"/>
          </p:nvPr>
        </p:nvSpPr>
        <p:spPr/>
        <p:txBody>
          <a:bodyPr/>
          <a:lstStyle/>
          <a:p>
            <a:endParaRPr lang="en-GR"/>
          </a:p>
        </p:txBody>
      </p:sp>
      <p:sp>
        <p:nvSpPr>
          <p:cNvPr id="4" name="Slide Number Placeholder 3">
            <a:extLst>
              <a:ext uri="{FF2B5EF4-FFF2-40B4-BE49-F238E27FC236}">
                <a16:creationId xmlns:a16="http://schemas.microsoft.com/office/drawing/2014/main" id="{43DCBCEE-778F-9A4C-8035-D5C79E0BB5FA}"/>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2683095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EF6FA-F647-BB4E-AAE3-552FEC5440F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Content Placeholder 2">
            <a:extLst>
              <a:ext uri="{FF2B5EF4-FFF2-40B4-BE49-F238E27FC236}">
                <a16:creationId xmlns:a16="http://schemas.microsoft.com/office/drawing/2014/main" id="{815973B9-054F-D141-80ED-93BEE40C87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Text Placeholder 3">
            <a:extLst>
              <a:ext uri="{FF2B5EF4-FFF2-40B4-BE49-F238E27FC236}">
                <a16:creationId xmlns:a16="http://schemas.microsoft.com/office/drawing/2014/main" id="{253CACBF-9D6F-AB4A-8F38-2A007B0BA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76D8F8E-204E-4343-BC88-E2A8A68A0D69}"/>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6" name="Footer Placeholder 5">
            <a:extLst>
              <a:ext uri="{FF2B5EF4-FFF2-40B4-BE49-F238E27FC236}">
                <a16:creationId xmlns:a16="http://schemas.microsoft.com/office/drawing/2014/main" id="{D843288F-AC99-0147-99D2-4BB3D26EC326}"/>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FD6919C7-8F35-E54D-A155-4F300677DF24}"/>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767789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922EC-347A-404C-8BFA-B8E5F11E4D0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Picture Placeholder 2">
            <a:extLst>
              <a:ext uri="{FF2B5EF4-FFF2-40B4-BE49-F238E27FC236}">
                <a16:creationId xmlns:a16="http://schemas.microsoft.com/office/drawing/2014/main" id="{EBD9B4D5-B445-FB4C-A43E-85D4559940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R"/>
          </a:p>
        </p:txBody>
      </p:sp>
      <p:sp>
        <p:nvSpPr>
          <p:cNvPr id="4" name="Text Placeholder 3">
            <a:extLst>
              <a:ext uri="{FF2B5EF4-FFF2-40B4-BE49-F238E27FC236}">
                <a16:creationId xmlns:a16="http://schemas.microsoft.com/office/drawing/2014/main" id="{45AFB1B5-0C26-2843-BC2B-46ED9FC73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A7BCA2-25EC-ED4E-A3F5-F96B84E7FA77}"/>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6" name="Footer Placeholder 5">
            <a:extLst>
              <a:ext uri="{FF2B5EF4-FFF2-40B4-BE49-F238E27FC236}">
                <a16:creationId xmlns:a16="http://schemas.microsoft.com/office/drawing/2014/main" id="{12D1B502-683F-D647-A129-A0EE2F57A194}"/>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45D72B57-2CC5-B549-854F-DAF800BE1DC2}"/>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960455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C0829-3F59-6948-886B-5EC480E570DE}"/>
              </a:ext>
            </a:extLst>
          </p:cNvPr>
          <p:cNvSpPr>
            <a:spLocks noGrp="1"/>
          </p:cNvSpPr>
          <p:nvPr>
            <p:ph type="title"/>
          </p:nvPr>
        </p:nvSpPr>
        <p:spPr/>
        <p:txBody>
          <a:bodyPr/>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5072F5C1-9FE5-D74E-AA25-A31ABAF6ED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32EE6178-A062-C24C-AE9D-484A46FFF080}"/>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5" name="Footer Placeholder 4">
            <a:extLst>
              <a:ext uri="{FF2B5EF4-FFF2-40B4-BE49-F238E27FC236}">
                <a16:creationId xmlns:a16="http://schemas.microsoft.com/office/drawing/2014/main" id="{9FA319BC-5F1F-014C-A4CD-DC2A90961AFC}"/>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7E2E0C82-0DF2-4944-B479-9EB124831B0C}"/>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205049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7837AA-902A-294D-B8C9-68B8C8E3000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F022D61F-DA7D-FF49-B43A-B603E0DB2EC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FC4E0553-3F8F-5A48-B7BF-ABA087A036EC}"/>
              </a:ext>
            </a:extLst>
          </p:cNvPr>
          <p:cNvSpPr>
            <a:spLocks noGrp="1"/>
          </p:cNvSpPr>
          <p:nvPr>
            <p:ph type="dt" sz="half" idx="10"/>
          </p:nvPr>
        </p:nvSpPr>
        <p:spPr/>
        <p:txBody>
          <a:bodyPr/>
          <a:lstStyle/>
          <a:p>
            <a:fld id="{FE7DC366-FB4A-0741-9871-1086191D675E}" type="datetimeFigureOut">
              <a:rPr lang="en-GR" smtClean="0"/>
              <a:t>8/28/24</a:t>
            </a:fld>
            <a:endParaRPr lang="en-GR"/>
          </a:p>
        </p:txBody>
      </p:sp>
      <p:sp>
        <p:nvSpPr>
          <p:cNvPr id="5" name="Footer Placeholder 4">
            <a:extLst>
              <a:ext uri="{FF2B5EF4-FFF2-40B4-BE49-F238E27FC236}">
                <a16:creationId xmlns:a16="http://schemas.microsoft.com/office/drawing/2014/main" id="{865EF922-0508-9940-9054-C4FB4A0B4809}"/>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33EF78D1-D897-AC45-B9DB-7AB32318FDF4}"/>
              </a:ext>
            </a:extLst>
          </p:cNvPr>
          <p:cNvSpPr>
            <a:spLocks noGrp="1"/>
          </p:cNvSpPr>
          <p:nvPr>
            <p:ph type="sldNum" sz="quarter" idx="12"/>
          </p:nvPr>
        </p:nvSpPr>
        <p:spPr/>
        <p:txBody>
          <a:bodyPr/>
          <a:lstStyle/>
          <a:p>
            <a:fld id="{316D3548-E311-6047-9483-8D6B259050D7}" type="slidenum">
              <a:rPr lang="en-GR" smtClean="0"/>
              <a:t>‹#›</a:t>
            </a:fld>
            <a:endParaRPr lang="en-GR"/>
          </a:p>
        </p:txBody>
      </p:sp>
    </p:spTree>
    <p:extLst>
      <p:ext uri="{BB962C8B-B14F-4D97-AF65-F5344CB8AC3E}">
        <p14:creationId xmlns:p14="http://schemas.microsoft.com/office/powerpoint/2010/main" val="74087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63F46F-F7B2-A04A-9D8D-FD83E86FE3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R"/>
          </a:p>
        </p:txBody>
      </p:sp>
      <p:sp>
        <p:nvSpPr>
          <p:cNvPr id="3" name="Text Placeholder 2">
            <a:extLst>
              <a:ext uri="{FF2B5EF4-FFF2-40B4-BE49-F238E27FC236}">
                <a16:creationId xmlns:a16="http://schemas.microsoft.com/office/drawing/2014/main" id="{ADC431FE-A565-CA48-9B6A-11C31853B6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9A9E3E10-EC79-5448-8778-23AD3E0D6A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DC366-FB4A-0741-9871-1086191D675E}" type="datetimeFigureOut">
              <a:rPr lang="en-GR" smtClean="0"/>
              <a:t>8/28/24</a:t>
            </a:fld>
            <a:endParaRPr lang="en-GR"/>
          </a:p>
        </p:txBody>
      </p:sp>
      <p:sp>
        <p:nvSpPr>
          <p:cNvPr id="5" name="Footer Placeholder 4">
            <a:extLst>
              <a:ext uri="{FF2B5EF4-FFF2-40B4-BE49-F238E27FC236}">
                <a16:creationId xmlns:a16="http://schemas.microsoft.com/office/drawing/2014/main" id="{B18C38BF-1B68-E94A-83F2-813B3ADA3F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a:extLst>
              <a:ext uri="{FF2B5EF4-FFF2-40B4-BE49-F238E27FC236}">
                <a16:creationId xmlns:a16="http://schemas.microsoft.com/office/drawing/2014/main" id="{9B1D0737-48F0-3946-9D66-8FEA388656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6D3548-E311-6047-9483-8D6B259050D7}" type="slidenum">
              <a:rPr lang="en-GR" smtClean="0"/>
              <a:t>‹#›</a:t>
            </a:fld>
            <a:endParaRPr lang="en-GR"/>
          </a:p>
        </p:txBody>
      </p:sp>
    </p:spTree>
    <p:extLst>
      <p:ext uri="{BB962C8B-B14F-4D97-AF65-F5344CB8AC3E}">
        <p14:creationId xmlns:p14="http://schemas.microsoft.com/office/powerpoint/2010/main" val="700076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witter.com/TNESIG" TargetMode="External"/><Relationship Id="rId13" Type="http://schemas.openxmlformats.org/officeDocument/2006/relationships/image" Target="../media/image5.jpeg"/><Relationship Id="rId18" Type="http://schemas.openxmlformats.org/officeDocument/2006/relationships/hyperlink" Target="https://www.eventbrite.co.uk/e/228893315067" TargetMode="External"/><Relationship Id="rId3" Type="http://schemas.openxmlformats.org/officeDocument/2006/relationships/hyperlink" Target="https://aperian.com/research/featured-insight-china/" TargetMode="External"/><Relationship Id="rId7" Type="http://schemas.openxmlformats.org/officeDocument/2006/relationships/hyperlink" Target="https://www.jiscmail.ac.uk/cgi-bin/webadmin?SUBED1=TNE-BALEAPSIG" TargetMode="External"/><Relationship Id="rId12" Type="http://schemas.openxmlformats.org/officeDocument/2006/relationships/hyperlink" Target="mailto:TNE-BALEAPSIG@JISCmail.ac.uk%20%3cTNE-BALEAPSIG@JISCmail.ac.uk%3e;" TargetMode="External"/><Relationship Id="rId17" Type="http://schemas.openxmlformats.org/officeDocument/2006/relationships/hyperlink" Target="https://uofglasgow.zoom.us/j/84474661631" TargetMode="External"/><Relationship Id="rId2" Type="http://schemas.openxmlformats.org/officeDocument/2006/relationships/notesSlide" Target="../notesSlides/notesSlide1.xml"/><Relationship Id="rId16"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4.png"/><Relationship Id="rId5" Type="http://schemas.openxmlformats.org/officeDocument/2006/relationships/image" Target="../media/image1.jpg"/><Relationship Id="rId15" Type="http://schemas.openxmlformats.org/officeDocument/2006/relationships/image" Target="../media/image6.jpeg"/><Relationship Id="rId10" Type="http://schemas.openxmlformats.org/officeDocument/2006/relationships/hyperlink" Target="mailto:tne@baleap.org" TargetMode="External"/><Relationship Id="rId4" Type="http://schemas.openxmlformats.org/officeDocument/2006/relationships/hyperlink" Target="https://www.eventbrite.co.uk/e/exploratory-practice-rekindling-passion-to-explore-eap-tickets-209183241707" TargetMode="External"/><Relationship Id="rId9" Type="http://schemas.openxmlformats.org/officeDocument/2006/relationships/image" Target="../media/image3.png"/><Relationship Id="rId14" Type="http://schemas.openxmlformats.org/officeDocument/2006/relationships/hyperlink" Target="https://baleaptnesi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4" name="Google Shape;94;p2"/>
          <p:cNvSpPr txBox="1">
            <a:spLocks noGrp="1"/>
          </p:cNvSpPr>
          <p:nvPr>
            <p:ph type="subTitle" idx="1"/>
          </p:nvPr>
        </p:nvSpPr>
        <p:spPr>
          <a:xfrm>
            <a:off x="5675971" y="1162540"/>
            <a:ext cx="6518923" cy="4453643"/>
          </a:xfrm>
          <a:prstGeom prst="rect">
            <a:avLst/>
          </a:prstGeom>
          <a:noFill/>
          <a:ln>
            <a:noFill/>
          </a:ln>
        </p:spPr>
        <p:txBody>
          <a:bodyPr spcFirstLastPara="1" wrap="square" lIns="91425" tIns="45700" rIns="91425" bIns="45700" anchor="t" anchorCtr="0">
            <a:normAutofit fontScale="25000" lnSpcReduction="20000"/>
          </a:bodyPr>
          <a:lstStyle/>
          <a:p>
            <a:pPr algn="l" fontAlgn="base">
              <a:lnSpc>
                <a:spcPct val="120000"/>
              </a:lnSpc>
              <a:spcAft>
                <a:spcPts val="800"/>
              </a:spcAft>
            </a:pPr>
            <a:r>
              <a:rPr lang="en-GB" sz="6400" dirty="0">
                <a:latin typeface="Arimo"/>
                <a:ea typeface="Lato" panose="020F0502020204030203" pitchFamily="34" charset="0"/>
                <a:cs typeface="Lato" panose="020F0502020204030203" pitchFamily="34" charset="0"/>
              </a:rPr>
              <a:t>J</a:t>
            </a:r>
            <a:r>
              <a:rPr lang="en-GB" sz="6400" dirty="0">
                <a:effectLst/>
                <a:latin typeface="Arimo"/>
                <a:ea typeface="Lato" panose="020F0502020204030203" pitchFamily="34" charset="0"/>
                <a:cs typeface="Lato" panose="020F0502020204030203" pitchFamily="34" charset="0"/>
              </a:rPr>
              <a:t>oin us online for </a:t>
            </a:r>
            <a:r>
              <a:rPr lang="en-GB" sz="6400" dirty="0">
                <a:latin typeface="Arimo"/>
                <a:ea typeface="Lato" panose="020F0502020204030203" pitchFamily="34" charset="0"/>
                <a:cs typeface="Lato" panose="020F0502020204030203" pitchFamily="34" charset="0"/>
              </a:rPr>
              <a:t>our </a:t>
            </a:r>
            <a:r>
              <a:rPr lang="en-GB" sz="6400" b="1" dirty="0">
                <a:latin typeface="Arimo"/>
                <a:ea typeface="Lato" panose="020F0502020204030203" pitchFamily="34" charset="0"/>
                <a:cs typeface="Lato" panose="020F0502020204030203" pitchFamily="34" charset="0"/>
              </a:rPr>
              <a:t>first </a:t>
            </a:r>
            <a:r>
              <a:rPr lang="en-GB" sz="6400" b="1" dirty="0">
                <a:effectLst/>
                <a:latin typeface="Arimo"/>
                <a:ea typeface="Lato" panose="020F0502020204030203" pitchFamily="34" charset="0"/>
                <a:cs typeface="Lato" panose="020F0502020204030203" pitchFamily="34" charset="0"/>
              </a:rPr>
              <a:t>TNE Session </a:t>
            </a:r>
            <a:r>
              <a:rPr lang="en-GB" sz="6400" dirty="0">
                <a:effectLst/>
                <a:latin typeface="Arimo"/>
                <a:ea typeface="Lato" panose="020F0502020204030203" pitchFamily="34" charset="0"/>
                <a:cs typeface="Lato" panose="020F0502020204030203" pitchFamily="34" charset="0"/>
              </a:rPr>
              <a:t>of </a:t>
            </a:r>
            <a:r>
              <a:rPr lang="en-GB" sz="6400" dirty="0">
                <a:latin typeface="Arimo"/>
                <a:ea typeface="Lato" panose="020F0502020204030203" pitchFamily="34" charset="0"/>
                <a:cs typeface="Lato" panose="020F0502020204030203" pitchFamily="34" charset="0"/>
              </a:rPr>
              <a:t>the new academic year</a:t>
            </a:r>
            <a:r>
              <a:rPr lang="en-GB" sz="6400" dirty="0">
                <a:effectLst/>
                <a:latin typeface="Arimo"/>
                <a:ea typeface="Lato" panose="020F0502020204030203" pitchFamily="34" charset="0"/>
                <a:cs typeface="Lato" panose="020F0502020204030203" pitchFamily="34" charset="0"/>
              </a:rPr>
              <a:t>, exploring the theme of embedding EDI in materials and curriculum design. We’ll consider some of the challenges, possibilities and complexities that may arise as we work across diverse educational and cultural transnational landscapes.</a:t>
            </a:r>
          </a:p>
          <a:p>
            <a:pPr algn="l" fontAlgn="base">
              <a:lnSpc>
                <a:spcPct val="120000"/>
              </a:lnSpc>
              <a:spcBef>
                <a:spcPts val="0"/>
              </a:spcBef>
              <a:spcAft>
                <a:spcPts val="800"/>
              </a:spcAft>
            </a:pPr>
            <a:r>
              <a:rPr lang="en-GB" sz="6400" dirty="0">
                <a:latin typeface="Arimo"/>
                <a:ea typeface="Lato" panose="020F0502020204030203" pitchFamily="34" charset="0"/>
                <a:cs typeface="Lato" panose="020F0502020204030203" pitchFamily="34" charset="0"/>
              </a:rPr>
              <a:t>Jen MacDougall (University of Glasgow) will talk about her experience of materials and curriculum development in a transnational setting in China. She’ll provide an overview of the approach she has taken and some of the challenges and successes encountered. She’ll also provide some practical ideas based on her experience. We’ll then have a chance to share our experiences and ask each other questions.</a:t>
            </a:r>
          </a:p>
          <a:p>
            <a:pPr algn="l" fontAlgn="base">
              <a:lnSpc>
                <a:spcPct val="120000"/>
              </a:lnSpc>
              <a:spcBef>
                <a:spcPts val="0"/>
              </a:spcBef>
              <a:spcAft>
                <a:spcPts val="1200"/>
              </a:spcAft>
            </a:pPr>
            <a:r>
              <a:rPr lang="en-GB" sz="6400" dirty="0">
                <a:latin typeface="Arimo"/>
                <a:ea typeface="Lato" panose="020F0502020204030203" pitchFamily="34" charset="0"/>
                <a:cs typeface="Lato" panose="020F0502020204030203" pitchFamily="34" charset="0"/>
              </a:rPr>
              <a:t>A featured insight paper into EDI in the workplace in China is useful pre-reading, ‘Global Diversity, Equity and Inclusion: China’ by Aperion Global can be downloaded </a:t>
            </a:r>
            <a:r>
              <a:rPr lang="en-GB" sz="6400" b="1" dirty="0">
                <a:latin typeface="Arimo"/>
                <a:ea typeface="Lato" panose="020F0502020204030203" pitchFamily="34" charset="0"/>
                <a:cs typeface="Lato" panose="020F0502020204030203" pitchFamily="34" charset="0"/>
                <a:hlinkClick r:id="rId3"/>
              </a:rPr>
              <a:t>HERE</a:t>
            </a:r>
            <a:r>
              <a:rPr lang="en-GB" sz="6400" b="1" dirty="0">
                <a:latin typeface="Arimo"/>
                <a:ea typeface="Lato" panose="020F0502020204030203" pitchFamily="34" charset="0"/>
                <a:cs typeface="Lato" panose="020F0502020204030203" pitchFamily="34" charset="0"/>
              </a:rPr>
              <a:t> </a:t>
            </a:r>
            <a:r>
              <a:rPr lang="en-GB" sz="6400" dirty="0">
                <a:latin typeface="Arimo"/>
                <a:ea typeface="Lato" panose="020F0502020204030203" pitchFamily="34" charset="0"/>
                <a:cs typeface="Lato" panose="020F0502020204030203" pitchFamily="34" charset="0"/>
              </a:rPr>
              <a:t>or by going to </a:t>
            </a:r>
            <a:r>
              <a:rPr lang="en-GB" sz="6400" dirty="0">
                <a:latin typeface="Arimo"/>
                <a:ea typeface="Lato" panose="020F0502020204030203" pitchFamily="34" charset="0"/>
                <a:cs typeface="Lato" panose="020F0502020204030203" pitchFamily="34" charset="0"/>
                <a:hlinkClick r:id="rId3"/>
              </a:rPr>
              <a:t>https://aperian.com/research/featured-insight-china/</a:t>
            </a:r>
            <a:r>
              <a:rPr lang="en-GB" sz="6400" dirty="0">
                <a:latin typeface="Arimo"/>
                <a:ea typeface="Lato" panose="020F0502020204030203" pitchFamily="34" charset="0"/>
                <a:cs typeface="Lato" panose="020F0502020204030203" pitchFamily="34" charset="0"/>
              </a:rPr>
              <a:t>. We’d love to see you </a:t>
            </a:r>
            <a:r>
              <a:rPr lang="en-GB" sz="6400" dirty="0">
                <a:effectLst/>
                <a:latin typeface="Arimo"/>
                <a:ea typeface="Lato" panose="020F0502020204030203" pitchFamily="34" charset="0"/>
                <a:cs typeface="Lato" panose="020F0502020204030203" pitchFamily="34" charset="0"/>
              </a:rPr>
              <a:t>even if you don't have a chance to do the pre-reading. </a:t>
            </a:r>
          </a:p>
          <a:p>
            <a:pPr algn="l" fontAlgn="base">
              <a:lnSpc>
                <a:spcPct val="120000"/>
              </a:lnSpc>
              <a:spcBef>
                <a:spcPts val="0"/>
              </a:spcBef>
              <a:spcAft>
                <a:spcPts val="1200"/>
              </a:spcAft>
            </a:pPr>
            <a:endParaRPr lang="en-GB" sz="6400" dirty="0">
              <a:latin typeface="Arimo"/>
              <a:ea typeface="Lato" panose="020F0502020204030203" pitchFamily="34" charset="0"/>
              <a:cs typeface="Lato" panose="020F0502020204030203" pitchFamily="34" charset="0"/>
            </a:endParaRPr>
          </a:p>
          <a:p>
            <a:pPr>
              <a:lnSpc>
                <a:spcPct val="120000"/>
              </a:lnSpc>
              <a:spcBef>
                <a:spcPts val="0"/>
              </a:spcBef>
            </a:pPr>
            <a:r>
              <a:rPr lang="en-GB" sz="7200" b="1" i="0" strike="noStrike" dirty="0">
                <a:solidFill>
                  <a:srgbClr val="6E3477"/>
                </a:solidFill>
                <a:effectLst/>
                <a:latin typeface="Lato" panose="020F0502020204030203" pitchFamily="34" charset="0"/>
                <a:hlinkClick r:id="rId4"/>
              </a:rPr>
              <a:t>            </a:t>
            </a:r>
            <a:endParaRPr lang="en-GB" sz="70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sz="72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sz="72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sz="72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dirty="0"/>
          </a:p>
        </p:txBody>
      </p:sp>
      <p:pic>
        <p:nvPicPr>
          <p:cNvPr id="96" name="Google Shape;96;p2" descr="Diagram, logo, company name&#10;&#10;Description automatically generated"/>
          <p:cNvPicPr preferRelativeResize="0"/>
          <p:nvPr/>
        </p:nvPicPr>
        <p:blipFill rotWithShape="1">
          <a:blip r:embed="rId5">
            <a:alphaModFix/>
          </a:blip>
          <a:srcRect/>
          <a:stretch/>
        </p:blipFill>
        <p:spPr>
          <a:xfrm>
            <a:off x="10512532" y="56496"/>
            <a:ext cx="1611962" cy="778836"/>
          </a:xfrm>
          <a:prstGeom prst="rect">
            <a:avLst/>
          </a:prstGeom>
          <a:noFill/>
          <a:ln>
            <a:noFill/>
          </a:ln>
        </p:spPr>
      </p:pic>
      <p:pic>
        <p:nvPicPr>
          <p:cNvPr id="4" name="Picture 3">
            <a:extLst>
              <a:ext uri="{FF2B5EF4-FFF2-40B4-BE49-F238E27FC236}">
                <a16:creationId xmlns:a16="http://schemas.microsoft.com/office/drawing/2014/main" id="{1195C407-C817-4C79-9C8F-DD7E521A388A}"/>
              </a:ext>
            </a:extLst>
          </p:cNvPr>
          <p:cNvPicPr>
            <a:picLocks noChangeAspect="1"/>
          </p:cNvPicPr>
          <p:nvPr/>
        </p:nvPicPr>
        <p:blipFill rotWithShape="1">
          <a:blip r:embed="rId6"/>
          <a:srcRect l="15345" t="36009" r="12962" b="37234"/>
          <a:stretch/>
        </p:blipFill>
        <p:spPr>
          <a:xfrm>
            <a:off x="5686473" y="160484"/>
            <a:ext cx="1266649" cy="472738"/>
          </a:xfrm>
          <a:prstGeom prst="rect">
            <a:avLst/>
          </a:prstGeom>
        </p:spPr>
      </p:pic>
      <p:sp>
        <p:nvSpPr>
          <p:cNvPr id="8" name="Google Shape;94;p2">
            <a:extLst>
              <a:ext uri="{FF2B5EF4-FFF2-40B4-BE49-F238E27FC236}">
                <a16:creationId xmlns:a16="http://schemas.microsoft.com/office/drawing/2014/main" id="{1205387A-F977-41FE-ABC6-0A17A1567DB8}"/>
              </a:ext>
            </a:extLst>
          </p:cNvPr>
          <p:cNvSpPr txBox="1">
            <a:spLocks/>
          </p:cNvSpPr>
          <p:nvPr/>
        </p:nvSpPr>
        <p:spPr>
          <a:xfrm>
            <a:off x="10590215" y="6363547"/>
            <a:ext cx="1816091" cy="420625"/>
          </a:xfrm>
          <a:prstGeom prst="rect">
            <a:avLst/>
          </a:prstGeom>
          <a:noFill/>
          <a:ln>
            <a:noFill/>
          </a:ln>
          <a:effectLst>
            <a:glow rad="127000">
              <a:srgbClr val="FF0000"/>
            </a:glow>
          </a:effectLst>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000" b="0" i="0" dirty="0">
                <a:solidFill>
                  <a:srgbClr val="202124"/>
                </a:solidFill>
                <a:effectLst/>
                <a:latin typeface="Ariale"/>
                <a:hlinkClick r:id="rId7"/>
              </a:rPr>
              <a:t>Join our Jiscmail</a:t>
            </a:r>
            <a:r>
              <a:rPr lang="en-GB" sz="1000" dirty="0">
                <a:solidFill>
                  <a:srgbClr val="202124"/>
                </a:solidFill>
                <a:latin typeface="Ariale"/>
              </a:rPr>
              <a:t>   </a:t>
            </a:r>
            <a:r>
              <a:rPr lang="en-GB" sz="1000" b="0" i="0" dirty="0">
                <a:solidFill>
                  <a:srgbClr val="202124"/>
                </a:solidFill>
                <a:effectLst/>
                <a:latin typeface="Ariale"/>
              </a:rPr>
              <a:t> </a:t>
            </a:r>
            <a:endParaRPr lang="en-GB" sz="1000" dirty="0">
              <a:latin typeface="Arimo"/>
              <a:ea typeface="Lato" panose="020F0502020204030203" pitchFamily="34" charset="0"/>
              <a:cs typeface="Tunga" panose="020B0502040204020203" pitchFamily="34" charset="0"/>
            </a:endParaRPr>
          </a:p>
          <a:p>
            <a:pPr>
              <a:lnSpc>
                <a:spcPct val="170000"/>
              </a:lnSpc>
            </a:pPr>
            <a:endParaRPr lang="en-GB" sz="72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sz="72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sz="7200" dirty="0">
              <a:latin typeface="Lato" panose="020F0502020204030203" pitchFamily="34" charset="0"/>
              <a:ea typeface="Lato" panose="020F0502020204030203" pitchFamily="34" charset="0"/>
              <a:cs typeface="Lato" panose="020F0502020204030203" pitchFamily="34" charset="0"/>
            </a:endParaRPr>
          </a:p>
          <a:p>
            <a:pPr>
              <a:lnSpc>
                <a:spcPct val="170000"/>
              </a:lnSpc>
            </a:pPr>
            <a:endParaRPr lang="en-GB" dirty="0"/>
          </a:p>
        </p:txBody>
      </p:sp>
      <p:pic>
        <p:nvPicPr>
          <p:cNvPr id="9" name="Picture 4" descr="630-6308222_image-transparent-twitter-icon-png-png-download |  TheBusinessDesk.com">
            <a:hlinkClick r:id="rId8"/>
            <a:extLst>
              <a:ext uri="{FF2B5EF4-FFF2-40B4-BE49-F238E27FC236}">
                <a16:creationId xmlns:a16="http://schemas.microsoft.com/office/drawing/2014/main" id="{3438E3B5-EB18-4356-B164-195F1E29F8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43191" y="6419524"/>
            <a:ext cx="271648" cy="2680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ow to Import an Old Email Account Into Gmail">
            <a:hlinkClick r:id="rId10"/>
            <a:extLst>
              <a:ext uri="{FF2B5EF4-FFF2-40B4-BE49-F238E27FC236}">
                <a16:creationId xmlns:a16="http://schemas.microsoft.com/office/drawing/2014/main" id="{4A59C9F8-AC88-486A-B227-84F8FF88F18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1172" t="7270" r="17788" b="9239"/>
          <a:stretch/>
        </p:blipFill>
        <p:spPr bwMode="auto">
          <a:xfrm>
            <a:off x="8076953" y="6430468"/>
            <a:ext cx="425243" cy="2680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JiscMail - Home | Facebook">
            <a:hlinkClick r:id="rId12"/>
            <a:extLst>
              <a:ext uri="{FF2B5EF4-FFF2-40B4-BE49-F238E27FC236}">
                <a16:creationId xmlns:a16="http://schemas.microsoft.com/office/drawing/2014/main" id="{E68AE6BF-FEBB-43B6-9842-D886A9B5000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302" t="2285" r="4608" b="37477"/>
          <a:stretch/>
        </p:blipFill>
        <p:spPr bwMode="auto">
          <a:xfrm>
            <a:off x="9223660" y="6409796"/>
            <a:ext cx="842980" cy="2542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Web Icons Images, Stock Photos &amp;amp; Vectors | Shutterstock">
            <a:hlinkClick r:id="rId14"/>
            <a:extLst>
              <a:ext uri="{FF2B5EF4-FFF2-40B4-BE49-F238E27FC236}">
                <a16:creationId xmlns:a16="http://schemas.microsoft.com/office/drawing/2014/main" id="{031E632C-8BF4-4F82-BC13-75D5D7293CC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8276" t="20063" r="17367" b="24234"/>
          <a:stretch/>
        </p:blipFill>
        <p:spPr bwMode="auto">
          <a:xfrm>
            <a:off x="6502546" y="6409796"/>
            <a:ext cx="287557" cy="2680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4404349-E2F3-1550-0A24-353FBF138946}"/>
              </a:ext>
            </a:extLst>
          </p:cNvPr>
          <p:cNvPicPr>
            <a:picLocks noChangeAspect="1"/>
          </p:cNvPicPr>
          <p:nvPr/>
        </p:nvPicPr>
        <p:blipFill>
          <a:blip r:embed="rId16"/>
          <a:stretch>
            <a:fillRect/>
          </a:stretch>
        </p:blipFill>
        <p:spPr>
          <a:xfrm>
            <a:off x="-180981" y="3738"/>
            <a:ext cx="5856952" cy="5029200"/>
          </a:xfrm>
          <a:prstGeom prst="rect">
            <a:avLst/>
          </a:prstGeom>
        </p:spPr>
      </p:pic>
      <p:sp>
        <p:nvSpPr>
          <p:cNvPr id="17" name="TextBox 16">
            <a:extLst>
              <a:ext uri="{FF2B5EF4-FFF2-40B4-BE49-F238E27FC236}">
                <a16:creationId xmlns:a16="http://schemas.microsoft.com/office/drawing/2014/main" id="{7B0A7DA3-B5E8-4267-B527-6C841CB93264}"/>
              </a:ext>
            </a:extLst>
          </p:cNvPr>
          <p:cNvSpPr txBox="1"/>
          <p:nvPr/>
        </p:nvSpPr>
        <p:spPr>
          <a:xfrm>
            <a:off x="0" y="3735658"/>
            <a:ext cx="5492095" cy="3124427"/>
          </a:xfrm>
          <a:prstGeom prst="rect">
            <a:avLst/>
          </a:prstGeom>
          <a:solidFill>
            <a:srgbClr val="38B6FF"/>
          </a:solidFill>
          <a:ln>
            <a:solidFill>
              <a:srgbClr val="38B6FF"/>
            </a:solidFill>
          </a:ln>
          <a:effectLst>
            <a:glow rad="127000">
              <a:srgbClr val="38B6FF"/>
            </a:glow>
            <a:softEdge rad="63500"/>
          </a:effectLst>
        </p:spPr>
        <p:txBody>
          <a:bodyPr wrap="square" rtlCol="0">
            <a:spAutoFit/>
          </a:bodyPr>
          <a:lstStyle/>
          <a:p>
            <a:endParaRPr lang="en-GB" dirty="0"/>
          </a:p>
        </p:txBody>
      </p:sp>
      <p:sp>
        <p:nvSpPr>
          <p:cNvPr id="24" name="Google Shape;93;p2">
            <a:extLst>
              <a:ext uri="{FF2B5EF4-FFF2-40B4-BE49-F238E27FC236}">
                <a16:creationId xmlns:a16="http://schemas.microsoft.com/office/drawing/2014/main" id="{1136BE5F-E628-4A74-B1E5-4F1400E4D69D}"/>
              </a:ext>
            </a:extLst>
          </p:cNvPr>
          <p:cNvSpPr txBox="1">
            <a:spLocks/>
          </p:cNvSpPr>
          <p:nvPr/>
        </p:nvSpPr>
        <p:spPr>
          <a:xfrm>
            <a:off x="116984" y="3989015"/>
            <a:ext cx="5444859" cy="2795157"/>
          </a:xfrm>
          <a:prstGeom prst="rect">
            <a:avLst/>
          </a:prstGeom>
          <a:noFill/>
          <a:ln>
            <a:noFill/>
          </a:ln>
          <a:effectLst>
            <a:glow rad="63500">
              <a:srgbClr val="01855D">
                <a:alpha val="40000"/>
              </a:srgbClr>
            </a:glow>
            <a:softEdge rad="63500"/>
          </a:effectLst>
          <a:scene3d>
            <a:camera prst="orthographicFront"/>
            <a:lightRig rig="threePt" dir="t"/>
          </a:scene3d>
          <a:sp3d>
            <a:bevelT w="152400" h="50800" prst="softRound"/>
            <a:bevelB w="152400" h="50800" prst="softRound"/>
          </a:sp3d>
        </p:spPr>
        <p:txBody>
          <a:bodyPr spcFirstLastPara="1" vert="horz" wrap="square" lIns="91425" tIns="45700" rIns="91425" bIns="45700" rtlCol="0" anchor="b" anchorCtr="0">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70000"/>
              </a:lnSpc>
              <a:buSzPts val="3600"/>
            </a:pPr>
            <a:br>
              <a:rPr lang="en-GB" sz="3600" b="1" dirty="0">
                <a:solidFill>
                  <a:srgbClr val="0092CE"/>
                </a:solidFill>
                <a:latin typeface="Lato" panose="020F0502020204030203" pitchFamily="34" charset="0"/>
                <a:ea typeface="Lato" panose="020F0502020204030203" pitchFamily="34" charset="0"/>
                <a:cs typeface="Lato" panose="020F0502020204030203" pitchFamily="34" charset="0"/>
              </a:rPr>
            </a:br>
            <a:br>
              <a:rPr lang="en-GB" sz="19200" b="1" dirty="0">
                <a:solidFill>
                  <a:srgbClr val="0092CE"/>
                </a:solidFill>
                <a:latin typeface="Arimo"/>
                <a:ea typeface="Lato" panose="020F0502020204030203" pitchFamily="34" charset="0"/>
                <a:cs typeface="Lato" panose="020F0502020204030203" pitchFamily="34" charset="0"/>
              </a:rPr>
            </a:br>
            <a:endParaRPr lang="en-GB" sz="19200" b="1" dirty="0">
              <a:solidFill>
                <a:srgbClr val="0092CE"/>
              </a:solidFill>
              <a:latin typeface="Arimo"/>
              <a:ea typeface="Lato" panose="020F0502020204030203" pitchFamily="34" charset="0"/>
              <a:cs typeface="Lato" panose="020F0502020204030203" pitchFamily="34" charset="0"/>
            </a:endParaRPr>
          </a:p>
          <a:p>
            <a:pPr>
              <a:lnSpc>
                <a:spcPct val="170000"/>
              </a:lnSpc>
              <a:buSzPts val="3600"/>
            </a:pPr>
            <a:endParaRPr lang="en-GB" sz="19200" b="1" dirty="0">
              <a:solidFill>
                <a:srgbClr val="0092CE"/>
              </a:solidFill>
              <a:latin typeface="Arimo"/>
              <a:ea typeface="Lato" panose="020F0502020204030203" pitchFamily="34" charset="0"/>
              <a:cs typeface="Lato" panose="020F0502020204030203" pitchFamily="34" charset="0"/>
            </a:endParaRPr>
          </a:p>
          <a:p>
            <a:pPr>
              <a:lnSpc>
                <a:spcPct val="170000"/>
              </a:lnSpc>
              <a:buSzPts val="3600"/>
            </a:pPr>
            <a:endParaRPr lang="en-GB" sz="19200" b="1" dirty="0">
              <a:solidFill>
                <a:srgbClr val="0092CE"/>
              </a:solidFill>
              <a:latin typeface="Arimo"/>
              <a:ea typeface="Lato" panose="020F0502020204030203" pitchFamily="34" charset="0"/>
              <a:cs typeface="Lato" panose="020F0502020204030203" pitchFamily="34" charset="0"/>
            </a:endParaRPr>
          </a:p>
          <a:p>
            <a:pPr>
              <a:lnSpc>
                <a:spcPct val="170000"/>
              </a:lnSpc>
              <a:buSzPts val="3600"/>
            </a:pPr>
            <a:endParaRPr lang="en-GB" sz="19200" b="1" dirty="0">
              <a:solidFill>
                <a:srgbClr val="0092CE"/>
              </a:solidFill>
              <a:latin typeface="Arimo"/>
              <a:ea typeface="Lato" panose="020F0502020204030203" pitchFamily="34" charset="0"/>
              <a:cs typeface="Lato" panose="020F0502020204030203" pitchFamily="34" charset="0"/>
            </a:endParaRPr>
          </a:p>
          <a:p>
            <a:pPr>
              <a:lnSpc>
                <a:spcPct val="170000"/>
              </a:lnSpc>
              <a:buSzPts val="3600"/>
            </a:pPr>
            <a:endParaRPr lang="en-GB" sz="19200" b="1" dirty="0">
              <a:solidFill>
                <a:srgbClr val="0092CE"/>
              </a:solidFill>
              <a:latin typeface="Arimo"/>
              <a:ea typeface="Lato" panose="020F0502020204030203" pitchFamily="34" charset="0"/>
              <a:cs typeface="Lato" panose="020F0502020204030203" pitchFamily="34" charset="0"/>
            </a:endParaRPr>
          </a:p>
          <a:p>
            <a:pPr>
              <a:lnSpc>
                <a:spcPct val="120000"/>
              </a:lnSpc>
              <a:buSzPts val="3600"/>
            </a:pPr>
            <a:r>
              <a:rPr lang="en-GB" sz="11200" b="1" dirty="0">
                <a:solidFill>
                  <a:schemeClr val="bg1"/>
                </a:solidFill>
                <a:latin typeface="Arimo"/>
                <a:ea typeface="Lato" panose="020F0502020204030203" pitchFamily="34" charset="0"/>
                <a:cs typeface="Lato" panose="020F0502020204030203" pitchFamily="34" charset="0"/>
              </a:rPr>
              <a:t>Equality Diversity Inclusion (EDI)</a:t>
            </a:r>
          </a:p>
          <a:p>
            <a:pPr>
              <a:lnSpc>
                <a:spcPct val="120000"/>
              </a:lnSpc>
              <a:buSzPts val="3600"/>
            </a:pPr>
            <a:r>
              <a:rPr lang="en-GB" sz="12800" b="1" dirty="0">
                <a:solidFill>
                  <a:schemeClr val="bg1"/>
                </a:solidFill>
                <a:latin typeface="Arimo"/>
                <a:ea typeface="Lato" panose="020F0502020204030203" pitchFamily="34" charset="0"/>
                <a:cs typeface="Lato" panose="020F0502020204030203" pitchFamily="34" charset="0"/>
              </a:rPr>
              <a:t> in EAP Materials </a:t>
            </a:r>
          </a:p>
          <a:p>
            <a:pPr>
              <a:lnSpc>
                <a:spcPct val="170000"/>
              </a:lnSpc>
              <a:buSzPts val="3600"/>
            </a:pPr>
            <a:r>
              <a:rPr lang="en-GB" sz="11200" b="1" dirty="0">
                <a:solidFill>
                  <a:schemeClr val="bg1"/>
                </a:solidFill>
                <a:latin typeface="Arimo"/>
                <a:ea typeface="Lato" panose="020F0502020204030203" pitchFamily="34" charset="0"/>
                <a:cs typeface="Lato" panose="020F0502020204030203" pitchFamily="34" charset="0"/>
              </a:rPr>
              <a:t>A Transnational Perspective</a:t>
            </a:r>
            <a:r>
              <a:rPr lang="en-GB" sz="14400" b="1" dirty="0">
                <a:solidFill>
                  <a:schemeClr val="bg1"/>
                </a:solidFill>
                <a:latin typeface="Arimo"/>
                <a:ea typeface="Lato" panose="020F0502020204030203" pitchFamily="34" charset="0"/>
                <a:cs typeface="Lato" panose="020F0502020204030203" pitchFamily="34" charset="0"/>
              </a:rPr>
              <a:t> </a:t>
            </a:r>
            <a:br>
              <a:rPr lang="en-GB" sz="4000" b="1" dirty="0">
                <a:solidFill>
                  <a:srgbClr val="01855D"/>
                </a:solidFill>
                <a:latin typeface="Lato" panose="020F0502020204030203" pitchFamily="34" charset="0"/>
                <a:ea typeface="Lato" panose="020F0502020204030203" pitchFamily="34" charset="0"/>
                <a:cs typeface="Lato" panose="020F0502020204030203" pitchFamily="34" charset="0"/>
              </a:rPr>
            </a:br>
            <a:br>
              <a:rPr lang="en-GB" sz="3600" b="1" dirty="0">
                <a:solidFill>
                  <a:srgbClr val="01855D"/>
                </a:solidFill>
                <a:latin typeface="Lato" panose="020F0502020204030203" pitchFamily="34" charset="0"/>
                <a:ea typeface="Lato" panose="020F0502020204030203" pitchFamily="34" charset="0"/>
                <a:cs typeface="Lato" panose="020F0502020204030203" pitchFamily="34" charset="0"/>
              </a:rPr>
            </a:br>
            <a:br>
              <a:rPr lang="en-GB" sz="3600" b="1" dirty="0">
                <a:solidFill>
                  <a:srgbClr val="0092CE"/>
                </a:solidFill>
                <a:latin typeface="Lato" panose="020F0502020204030203" pitchFamily="34" charset="0"/>
                <a:ea typeface="Lato" panose="020F0502020204030203" pitchFamily="34" charset="0"/>
                <a:cs typeface="Lato" panose="020F0502020204030203" pitchFamily="34" charset="0"/>
              </a:rPr>
            </a:br>
            <a:endParaRPr lang="en-GB" dirty="0"/>
          </a:p>
        </p:txBody>
      </p:sp>
      <p:sp>
        <p:nvSpPr>
          <p:cNvPr id="5" name="TextBox 4">
            <a:extLst>
              <a:ext uri="{FF2B5EF4-FFF2-40B4-BE49-F238E27FC236}">
                <a16:creationId xmlns:a16="http://schemas.microsoft.com/office/drawing/2014/main" id="{F6803062-2218-C8E6-A40D-6238D8AC1F37}"/>
              </a:ext>
            </a:extLst>
          </p:cNvPr>
          <p:cNvSpPr txBox="1"/>
          <p:nvPr/>
        </p:nvSpPr>
        <p:spPr>
          <a:xfrm>
            <a:off x="6347860" y="5417523"/>
            <a:ext cx="5379779" cy="1107996"/>
          </a:xfrm>
          <a:prstGeom prst="rect">
            <a:avLst/>
          </a:prstGeom>
          <a:noFill/>
        </p:spPr>
        <p:txBody>
          <a:bodyPr wrap="square" rtlCol="0">
            <a:spAutoFit/>
          </a:bodyPr>
          <a:lstStyle/>
          <a:p>
            <a:pPr algn="ctr"/>
            <a:r>
              <a:rPr lang="en-GB" sz="1600" b="1" dirty="0">
                <a:solidFill>
                  <a:srgbClr val="38B6FF"/>
                </a:solidFill>
                <a:latin typeface="Arimo"/>
                <a:ea typeface="Lato" panose="020F0502020204030203" pitchFamily="34" charset="0"/>
                <a:cs typeface="Lato" panose="020F0502020204030203" pitchFamily="34" charset="0"/>
              </a:rPr>
              <a:t>Wed 4th September 2024, 11.00-12.15 </a:t>
            </a:r>
            <a:r>
              <a:rPr lang="en-GB" sz="1600" b="1" dirty="0">
                <a:solidFill>
                  <a:srgbClr val="38B6FF"/>
                </a:solidFill>
                <a:effectLst/>
                <a:latin typeface="Arimo"/>
                <a:ea typeface="Lato" panose="020F0502020204030203" pitchFamily="34" charset="0"/>
                <a:cs typeface="Lato" panose="020F0502020204030203" pitchFamily="34" charset="0"/>
              </a:rPr>
              <a:t>(UK time)</a:t>
            </a:r>
          </a:p>
          <a:p>
            <a:pPr algn="ctr"/>
            <a:r>
              <a:rPr lang="en-GB" sz="1600" dirty="0">
                <a:latin typeface="Arimo"/>
                <a:cs typeface="Calibri" panose="020F0502020204030204" pitchFamily="34" charset="0"/>
              </a:rPr>
              <a:t>Join us on Zoom: </a:t>
            </a:r>
            <a:r>
              <a:rPr lang="en-GB" sz="1600" dirty="0">
                <a:latin typeface="Arimo"/>
                <a:hlinkClick r:id="rId17"/>
              </a:rPr>
              <a:t>https://uofglasgow.zoom.us/j/84474661631</a:t>
            </a:r>
            <a:br>
              <a:rPr lang="en-GB" sz="1600" dirty="0">
                <a:latin typeface="Arimo"/>
              </a:rPr>
            </a:br>
            <a:r>
              <a:rPr lang="en-GB" sz="1600" dirty="0">
                <a:latin typeface="Arimo"/>
              </a:rPr>
              <a:t>Meeting ID: 844 7466 1631</a:t>
            </a:r>
            <a:endParaRPr lang="en-GB" sz="6600" b="1" dirty="0">
              <a:solidFill>
                <a:srgbClr val="0563C1"/>
              </a:solidFill>
              <a:latin typeface="Arimo"/>
              <a:hlinkClick r:id="rId18">
                <a:extLst>
                  <a:ext uri="{A12FA001-AC4F-418D-AE19-62706E023703}">
                    <ahyp:hlinkClr xmlns:ahyp="http://schemas.microsoft.com/office/drawing/2018/hyperlinkcolor" val="tx"/>
                  </a:ext>
                </a:extLst>
              </a:hlinkClick>
            </a:endParaRPr>
          </a:p>
          <a:p>
            <a:endParaRPr lang="en-US" dirty="0"/>
          </a:p>
        </p:txBody>
      </p:sp>
    </p:spTree>
    <p:extLst>
      <p:ext uri="{BB962C8B-B14F-4D97-AF65-F5344CB8AC3E}">
        <p14:creationId xmlns:p14="http://schemas.microsoft.com/office/powerpoint/2010/main" val="2313026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14BF1BEB849F4BBDF1A0A08F35BE77" ma:contentTypeVersion="18" ma:contentTypeDescription="Create a new document." ma:contentTypeScope="" ma:versionID="b7d2241cac01ceb5d7754fd0efec77eb">
  <xsd:schema xmlns:xsd="http://www.w3.org/2001/XMLSchema" xmlns:xs="http://www.w3.org/2001/XMLSchema" xmlns:p="http://schemas.microsoft.com/office/2006/metadata/properties" xmlns:ns2="5c9dc1bc-42de-40bc-a83e-606ba1f458ff" xmlns:ns3="dad7747e-073d-400a-bc45-ea8b627709b0" targetNamespace="http://schemas.microsoft.com/office/2006/metadata/properties" ma:root="true" ma:fieldsID="b2af626e904783ef863280f5138bba22" ns2:_="" ns3:_="">
    <xsd:import namespace="5c9dc1bc-42de-40bc-a83e-606ba1f458ff"/>
    <xsd:import namespace="dad7747e-073d-400a-bc45-ea8b627709b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dc1bc-42de-40bc-a83e-606ba1f45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8cd521b-c766-495a-bf72-da9be8cb7f8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ad7747e-073d-400a-bc45-ea8b627709b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08678da-e836-4089-9789-216569daff95}" ma:internalName="TaxCatchAll" ma:showField="CatchAllData" ma:web="dad7747e-073d-400a-bc45-ea8b627709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ad7747e-073d-400a-bc45-ea8b627709b0" xsi:nil="true"/>
    <lcf76f155ced4ddcb4097134ff3c332f xmlns="5c9dc1bc-42de-40bc-a83e-606ba1f458f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6852DD-7F02-4610-BFA1-67BE357940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9dc1bc-42de-40bc-a83e-606ba1f458ff"/>
    <ds:schemaRef ds:uri="dad7747e-073d-400a-bc45-ea8b627709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30641F-58DF-40C7-B1E8-7FA60F47752A}">
  <ds:schemaRefs>
    <ds:schemaRef ds:uri="http://schemas.microsoft.com/office/2006/documentManagement/types"/>
    <ds:schemaRef ds:uri="http://purl.org/dc/dcmitype/"/>
    <ds:schemaRef ds:uri="dad7747e-073d-400a-bc45-ea8b627709b0"/>
    <ds:schemaRef ds:uri="5c9dc1bc-42de-40bc-a83e-606ba1f458ff"/>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7524AE44-0774-4A72-8EE9-7DB8C19BF9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1249</TotalTime>
  <Words>237</Words>
  <Application>Microsoft Macintosh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Ariale</vt:lpstr>
      <vt:lpstr>Arimo</vt:lpstr>
      <vt:lpstr>Calibri</vt:lpstr>
      <vt:lpstr>Calibri Light</vt:lpstr>
      <vt:lpstr>Lato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“Exploratory Practice”</dc:title>
  <dc:creator>Angeliki Apostolidou</dc:creator>
  <cp:lastModifiedBy>Jennifer Macdougall</cp:lastModifiedBy>
  <cp:revision>38</cp:revision>
  <dcterms:created xsi:type="dcterms:W3CDTF">2021-11-11T11:16:38Z</dcterms:created>
  <dcterms:modified xsi:type="dcterms:W3CDTF">2024-08-28T12:18:11Z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0x0101002414BF1BEB849F4BBDF1A0A08F35BE77</vt:lpwstr>
  </property>
  <property fmtid="{D5CDD505-2E9C-101B-9397-08002B2CF9AE}" pid="3" name="MediaServiceImageTags">
    <vt:lpwstr/>
  </property>
</Properties>
</file>